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307" r:id="rId3"/>
    <p:sldId id="291" r:id="rId4"/>
    <p:sldId id="308" r:id="rId5"/>
    <p:sldId id="309" r:id="rId6"/>
    <p:sldId id="292" r:id="rId7"/>
    <p:sldId id="300" r:id="rId8"/>
    <p:sldId id="303" r:id="rId9"/>
    <p:sldId id="293" r:id="rId10"/>
    <p:sldId id="302" r:id="rId11"/>
    <p:sldId id="304" r:id="rId12"/>
    <p:sldId id="305" r:id="rId13"/>
    <p:sldId id="306" r:id="rId14"/>
    <p:sldId id="28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EA413BC-9A94-4D75-94DE-B908EF0F9663}">
          <p14:sldIdLst>
            <p14:sldId id="256"/>
            <p14:sldId id="307"/>
            <p14:sldId id="291"/>
            <p14:sldId id="308"/>
            <p14:sldId id="309"/>
            <p14:sldId id="292"/>
            <p14:sldId id="300"/>
            <p14:sldId id="303"/>
            <p14:sldId id="293"/>
            <p14:sldId id="302"/>
            <p14:sldId id="304"/>
            <p14:sldId id="305"/>
            <p14:sldId id="306"/>
          </p14:sldIdLst>
        </p14:section>
        <p14:section name="Раздел без заголовка" id="{D3A0FC2F-E6FE-4594-B8FE-615B978187A5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1B4E9D"/>
    <a:srgbClr val="0D4594"/>
    <a:srgbClr val="1C5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04" autoAdjust="0"/>
    <p:restoredTop sz="94660"/>
  </p:normalViewPr>
  <p:slideViewPr>
    <p:cSldViewPr snapToGrid="0">
      <p:cViewPr varScale="1">
        <p:scale>
          <a:sx n="68" d="100"/>
          <a:sy n="68" d="100"/>
        </p:scale>
        <p:origin x="420" y="78"/>
      </p:cViewPr>
      <p:guideLst>
        <p:guide orient="horz" pos="21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55A14-F809-4454-9CF4-701D8DAEE7A3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A7B21-9502-4E1B-A349-68BC294950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348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D48B-0A65-41A2-B6CF-8176A40A1013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666B1-004E-4D6F-B896-4B70F0EC9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48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D48B-0A65-41A2-B6CF-8176A40A1013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666B1-004E-4D6F-B896-4B70F0EC9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664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D48B-0A65-41A2-B6CF-8176A40A1013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666B1-004E-4D6F-B896-4B70F0EC9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217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D48B-0A65-41A2-B6CF-8176A40A1013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666B1-004E-4D6F-B896-4B70F0EC9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09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D48B-0A65-41A2-B6CF-8176A40A1013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666B1-004E-4D6F-B896-4B70F0EC9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0070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D48B-0A65-41A2-B6CF-8176A40A1013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666B1-004E-4D6F-B896-4B70F0EC9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31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D48B-0A65-41A2-B6CF-8176A40A1013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666B1-004E-4D6F-B896-4B70F0EC9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266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D48B-0A65-41A2-B6CF-8176A40A1013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666B1-004E-4D6F-B896-4B70F0EC9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87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D48B-0A65-41A2-B6CF-8176A40A1013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666B1-004E-4D6F-B896-4B70F0EC9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016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D48B-0A65-41A2-B6CF-8176A40A1013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666B1-004E-4D6F-B896-4B70F0EC9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358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D48B-0A65-41A2-B6CF-8176A40A1013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666B1-004E-4D6F-B896-4B70F0EC9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626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0D48B-0A65-41A2-B6CF-8176A40A1013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666B1-004E-4D6F-B896-4B70F0EC9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96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hub.com/vn322/Sport-University/blob/main/Distribution.ipynb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ockwellautomation.com/en-us/products/software/arena-simulation.html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hyperlink" Target="https://www.netlogoweb.org/launch#https://www.netlogoweb.org/assets/modelslib/Sample%20Models/Biology/Muscle%20Development.nlogo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www.anylogic.r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hub.com/vn322/Netology_DS_course/blob/main/%D0%91%D0%B8%D0%BE%D0%BC%D0%B5%D1%85%D0%B0%D0%BD%D0%B8%D1%87%D0%B5%D1%81%D0%BA%D0%B8%D0%B9_%D0%B0%D0%BD%D0%B0%D0%BB%D0%B8%D0%B7_%D0%B2%D1%8B%D0%BF%D0%BE%D0%BB%D0%BD%D0%B5%D0%BD%D0%B8%D1%8F_%D0%BF%D1%80%D0%B8%D1%91%D0%BC%D0%B0_%D0%A3%D1%87%D0%B8_%D0%9C%D0%B0%D1%82%D0%B0_%D0%B2_%D0%B4%D0%B7%D1%8E%D0%B4%D0%BE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outerShdw blurRad="5207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Прямоугольник 4"/>
          <p:cNvSpPr/>
          <p:nvPr/>
        </p:nvSpPr>
        <p:spPr>
          <a:xfrm>
            <a:off x="999357" y="2504849"/>
            <a:ext cx="7145285" cy="99257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ru-RU" sz="3000" b="1" dirty="0">
                <a:solidFill>
                  <a:srgbClr val="0D4594"/>
                </a:solidFill>
                <a:latin typeface="Gotham Pro" panose="02000803030000020004" pitchFamily="2" charset="0"/>
                <a:cs typeface="Gotham Pro" panose="02000803030000020004" pitchFamily="2" charset="0"/>
              </a:rPr>
              <a:t>«Российский университет </a:t>
            </a:r>
            <a:r>
              <a:rPr lang="ru-RU" sz="3000" b="1" dirty="0" smtClean="0">
                <a:solidFill>
                  <a:srgbClr val="0D4594"/>
                </a:solidFill>
                <a:latin typeface="Gotham Pro" panose="02000803030000020004" pitchFamily="2" charset="0"/>
                <a:cs typeface="Gotham Pro" panose="02000803030000020004" pitchFamily="2" charset="0"/>
              </a:rPr>
              <a:t>спорта</a:t>
            </a:r>
          </a:p>
          <a:p>
            <a:pPr algn="ctr"/>
            <a:r>
              <a:rPr lang="ru-RU" sz="3000" b="1" dirty="0" smtClean="0">
                <a:solidFill>
                  <a:srgbClr val="0D4594"/>
                </a:solidFill>
                <a:latin typeface="Gotham Pro" panose="02000803030000020004" pitchFamily="2" charset="0"/>
                <a:cs typeface="Gotham Pro" panose="02000803030000020004" pitchFamily="2" charset="0"/>
              </a:rPr>
              <a:t>«ГЦОЛИФК»</a:t>
            </a:r>
            <a:endParaRPr lang="ru-RU" sz="3000" b="1" dirty="0">
              <a:solidFill>
                <a:srgbClr val="0D4594"/>
              </a:solidFill>
              <a:latin typeface="Gotham Pro" panose="02000803030000020004" pitchFamily="2" charset="0"/>
              <a:cs typeface="Gotham Pro" panose="02000803030000020004" pitchFamily="2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674104" y="3739419"/>
            <a:ext cx="5795789" cy="125111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2400" dirty="0">
                <a:solidFill>
                  <a:srgbClr val="1B4E9D"/>
                </a:solidFill>
                <a:latin typeface="Gotham Pro Medium" panose="02000603030000020004" pitchFamily="50" charset="0"/>
                <a:cs typeface="Gotham Pro Medium" panose="02000603030000020004" pitchFamily="50" charset="0"/>
              </a:rPr>
              <a:t>Использование технологий искусственного интеллекта в исследованиях спортивной деятельности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714" y="-241991"/>
            <a:ext cx="3360572" cy="336057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999357" y="52325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Ермаков А.В., </a:t>
            </a:r>
          </a:p>
          <a:p>
            <a:r>
              <a:rPr lang="ru-RU" dirty="0" err="1"/>
              <a:t>к.п.н</a:t>
            </a:r>
            <a:r>
              <a:rPr lang="ru-RU" dirty="0"/>
              <a:t>., </a:t>
            </a:r>
            <a:r>
              <a:rPr lang="ru-RU" dirty="0" smtClean="0"/>
              <a:t>доцент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257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431227" y="1202565"/>
            <a:ext cx="8279593" cy="235422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CCECFF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715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26258" y="313695"/>
            <a:ext cx="4983943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График корреляционной матрицы </a:t>
            </a:r>
            <a:endParaRPr lang="ru-RU" dirty="0">
              <a:solidFill>
                <a:schemeClr val="bg1"/>
              </a:solidFill>
              <a:latin typeface="Gotham Pro Black" panose="02000903040000020004" pitchFamily="50" charset="0"/>
              <a:cs typeface="Gotham Pro Black" panose="02000903040000020004" pitchFamily="50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8608938" y="313694"/>
            <a:ext cx="263534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ru-RU" dirty="0" smtClean="0">
                <a:ln w="0"/>
                <a:solidFill>
                  <a:srgbClr val="0D459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otham Pro" panose="02000803030000020004" pitchFamily="2" charset="0"/>
                <a:cs typeface="Gotham Pro" panose="02000803030000020004" pitchFamily="2" charset="0"/>
              </a:rPr>
              <a:t>9</a:t>
            </a:r>
            <a:endParaRPr lang="ru-RU" dirty="0">
              <a:ln w="0"/>
              <a:solidFill>
                <a:srgbClr val="0D459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Gotham Pro" panose="02000803030000020004" pitchFamily="2" charset="0"/>
              <a:cs typeface="Gotham Pro" panose="02000803030000020004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63" y="-42664"/>
            <a:ext cx="1021175" cy="1021175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585" y="1292206"/>
            <a:ext cx="6524677" cy="55204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471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431227" y="1202565"/>
            <a:ext cx="8279593" cy="235422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CCECFF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715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26258" y="313695"/>
            <a:ext cx="4983943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rPr>
              <a:t>Кластерный анализ</a:t>
            </a:r>
            <a:endParaRPr lang="ru-RU" dirty="0">
              <a:solidFill>
                <a:schemeClr val="bg1"/>
              </a:solidFill>
              <a:latin typeface="Gotham Pro Black" panose="02000903040000020004" pitchFamily="50" charset="0"/>
              <a:cs typeface="Gotham Pro Black" panose="02000903040000020004" pitchFamily="50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8483903" y="313694"/>
            <a:ext cx="388569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ru-RU" dirty="0" smtClean="0">
                <a:ln w="0"/>
                <a:solidFill>
                  <a:srgbClr val="0D459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otham Pro" panose="02000803030000020004" pitchFamily="2" charset="0"/>
                <a:cs typeface="Gotham Pro" panose="02000803030000020004" pitchFamily="2" charset="0"/>
              </a:rPr>
              <a:t>10</a:t>
            </a:r>
            <a:endParaRPr lang="ru-RU" dirty="0">
              <a:ln w="0"/>
              <a:solidFill>
                <a:srgbClr val="0D459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Gotham Pro" panose="02000803030000020004" pitchFamily="2" charset="0"/>
              <a:cs typeface="Gotham Pro" panose="02000803030000020004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63" y="-42664"/>
            <a:ext cx="1021175" cy="102117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501" y="4432583"/>
            <a:ext cx="5904762" cy="237142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58" y="1214239"/>
            <a:ext cx="3681043" cy="295162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4943" y="1171575"/>
            <a:ext cx="3788158" cy="299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6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431227" y="1202565"/>
            <a:ext cx="8279593" cy="235422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CCECFF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715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26258" y="313695"/>
            <a:ext cx="4983943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rPr>
              <a:t>Древовидные модели</a:t>
            </a:r>
            <a:endParaRPr lang="ru-RU" dirty="0">
              <a:solidFill>
                <a:schemeClr val="bg1"/>
              </a:solidFill>
              <a:latin typeface="Gotham Pro Black" panose="02000903040000020004" pitchFamily="50" charset="0"/>
              <a:cs typeface="Gotham Pro Black" panose="02000903040000020004" pitchFamily="50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8483903" y="313694"/>
            <a:ext cx="388569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ru-RU" dirty="0" smtClean="0">
                <a:ln w="0"/>
                <a:solidFill>
                  <a:srgbClr val="0D459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otham Pro" panose="02000803030000020004" pitchFamily="2" charset="0"/>
                <a:cs typeface="Gotham Pro" panose="02000803030000020004" pitchFamily="2" charset="0"/>
              </a:rPr>
              <a:t>11</a:t>
            </a:r>
            <a:endParaRPr lang="ru-RU" dirty="0">
              <a:ln w="0"/>
              <a:solidFill>
                <a:srgbClr val="0D459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Gotham Pro" panose="02000803030000020004" pitchFamily="2" charset="0"/>
              <a:cs typeface="Gotham Pro" panose="02000803030000020004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63" y="-42664"/>
            <a:ext cx="1021175" cy="10211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064" y="1171575"/>
            <a:ext cx="5547841" cy="190211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58" y="3104682"/>
            <a:ext cx="7047116" cy="35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431227" y="1202565"/>
            <a:ext cx="8279593" cy="235422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CCECFF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715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26258" y="313695"/>
            <a:ext cx="4983943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rPr>
              <a:t>Древовидные модели</a:t>
            </a:r>
            <a:endParaRPr lang="ru-RU" dirty="0">
              <a:solidFill>
                <a:schemeClr val="bg1"/>
              </a:solidFill>
              <a:latin typeface="Gotham Pro Black" panose="02000903040000020004" pitchFamily="50" charset="0"/>
              <a:cs typeface="Gotham Pro Black" panose="02000903040000020004" pitchFamily="50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8483903" y="313694"/>
            <a:ext cx="388569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ru-RU" dirty="0" smtClean="0">
                <a:ln w="0"/>
                <a:solidFill>
                  <a:srgbClr val="0D459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otham Pro" panose="02000803030000020004" pitchFamily="2" charset="0"/>
                <a:cs typeface="Gotham Pro" panose="02000803030000020004" pitchFamily="2" charset="0"/>
              </a:rPr>
              <a:t>12</a:t>
            </a:r>
            <a:endParaRPr lang="ru-RU" dirty="0">
              <a:ln w="0"/>
              <a:solidFill>
                <a:srgbClr val="0D459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Gotham Pro" panose="02000803030000020004" pitchFamily="2" charset="0"/>
              <a:cs typeface="Gotham Pro" panose="02000803030000020004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63" y="-42664"/>
            <a:ext cx="1021175" cy="102117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939" y="2231260"/>
            <a:ext cx="7112763" cy="388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7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outerShdw blurRad="5207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Прямоугольник 4"/>
          <p:cNvSpPr/>
          <p:nvPr/>
        </p:nvSpPr>
        <p:spPr>
          <a:xfrm>
            <a:off x="1602917" y="3938542"/>
            <a:ext cx="5938165" cy="463204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3200" b="1" dirty="0">
                <a:solidFill>
                  <a:srgbClr val="1B4E9D"/>
                </a:solidFill>
                <a:latin typeface="Gotham Pro" panose="02000803030000020004" pitchFamily="2" charset="0"/>
                <a:cs typeface="Gotham Pro" panose="02000803030000020004" pitchFamily="2" charset="0"/>
              </a:rPr>
              <a:t>СПАСИБО ЗА ВНИМАНИЕ!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968" y="890080"/>
            <a:ext cx="2748064" cy="274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2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431227" y="1202565"/>
            <a:ext cx="8279593" cy="235422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CCECFF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71575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8589702" y="313694"/>
            <a:ext cx="282770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ru-RU" dirty="0">
                <a:ln w="0"/>
                <a:solidFill>
                  <a:srgbClr val="0D459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otham Pro" panose="02000803030000020004" pitchFamily="2" charset="0"/>
                <a:cs typeface="Gotham Pro" panose="02000803030000020004" pitchFamily="2" charset="0"/>
              </a:rPr>
              <a:t>2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63" y="-42664"/>
            <a:ext cx="1021175" cy="1021175"/>
          </a:xfrm>
          <a:prstGeom prst="rect">
            <a:avLst/>
          </a:prstGeom>
        </p:spPr>
      </p:pic>
      <p:sp>
        <p:nvSpPr>
          <p:cNvPr id="2" name="AutoShape 2" descr="https://af12.mail.ru/cgi-bin/readmsg?id=17167918811053184307;0;1;1&amp;mode=attachment&amp;email=bigbr@mail.ru&amp;ct=image%2fpng&amp;cn=%d0%90%d1%84%d0%b8%d1%88%d0%b0%20%d0%98%d0%98.png&amp;cte=bin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4" descr="https://af12.mail.ru/cgi-bin/readmsg?id=17167918811053184307;0;1;1&amp;mode=attachment&amp;email=bigbr@mail.ru&amp;ct=image%2fpng&amp;cn=%d0%90%d1%84%d0%b8%d1%88%d0%b0%20%d0%98%d0%98.png&amp;cte=binar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560" y="15500410"/>
            <a:ext cx="10835463" cy="152301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99575" y="-9554221"/>
            <a:ext cx="3365428" cy="47304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963" y="1230036"/>
            <a:ext cx="4749555" cy="555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431227" y="1202565"/>
            <a:ext cx="8279593" cy="235422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CCECFF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715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81002" y="352308"/>
            <a:ext cx="6030813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rPr>
              <a:t>Интеллектуальный анализ данных</a:t>
            </a:r>
            <a:endParaRPr lang="ru-RU" dirty="0">
              <a:solidFill>
                <a:schemeClr val="bg1"/>
              </a:solidFill>
              <a:latin typeface="Gotham Pro Black" panose="02000903040000020004" pitchFamily="50" charset="0"/>
              <a:cs typeface="Gotham Pro Black" panose="02000903040000020004" pitchFamily="50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8608938" y="313694"/>
            <a:ext cx="263534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en-US" dirty="0">
                <a:ln w="0"/>
                <a:solidFill>
                  <a:srgbClr val="0D459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otham Pro" panose="02000803030000020004" pitchFamily="2" charset="0"/>
                <a:cs typeface="Gotham Pro" panose="02000803030000020004" pitchFamily="2" charset="0"/>
              </a:rPr>
              <a:t>4</a:t>
            </a:r>
            <a:endParaRPr lang="ru-RU" dirty="0">
              <a:ln w="0"/>
              <a:solidFill>
                <a:srgbClr val="0D459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Gotham Pro" panose="02000803030000020004" pitchFamily="2" charset="0"/>
              <a:cs typeface="Gotham Pro" panose="02000803030000020004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63" y="-42664"/>
            <a:ext cx="1021175" cy="10211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66" y="2210580"/>
            <a:ext cx="4719721" cy="361365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686" y="2210580"/>
            <a:ext cx="4264286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" y="38552"/>
            <a:ext cx="9144000" cy="1171575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8589702" y="313694"/>
            <a:ext cx="282770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ru-RU" dirty="0">
                <a:ln w="0"/>
                <a:solidFill>
                  <a:srgbClr val="0D459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otham Pro" panose="02000803030000020004" pitchFamily="2" charset="0"/>
                <a:cs typeface="Gotham Pro" panose="02000803030000020004" pitchFamily="2" charset="0"/>
              </a:rPr>
              <a:t>2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63" y="-42664"/>
            <a:ext cx="1021175" cy="1021175"/>
          </a:xfrm>
          <a:prstGeom prst="rect">
            <a:avLst/>
          </a:prstGeom>
        </p:spPr>
      </p:pic>
      <p:sp>
        <p:nvSpPr>
          <p:cNvPr id="2" name="AutoShape 2" descr="https://af12.mail.ru/cgi-bin/readmsg?id=17167918811053184307;0;1;1&amp;mode=attachment&amp;email=bigbr@mail.ru&amp;ct=image%2fpng&amp;cn=%d0%90%d1%84%d0%b8%d1%88%d0%b0%20%d0%98%d0%98.png&amp;cte=bin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4" descr="https://af12.mail.ru/cgi-bin/readmsg?id=17167918811053184307;0;1;1&amp;mode=attachment&amp;email=bigbr@mail.ru&amp;ct=image%2fpng&amp;cn=%d0%90%d1%84%d0%b8%d1%88%d0%b0%20%d0%98%d0%98.png&amp;cte=binar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560" y="15500410"/>
            <a:ext cx="10835463" cy="152301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99575" y="-9554221"/>
            <a:ext cx="3365428" cy="47304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30005" y="6139562"/>
            <a:ext cx="8259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github.com/vn322/Sport-University/blob/main/Distribution.ipynb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75" y="1543912"/>
            <a:ext cx="5024545" cy="3656606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581002" y="352308"/>
            <a:ext cx="6030813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rPr>
              <a:t>Распределение случайной величины</a:t>
            </a:r>
            <a:endParaRPr lang="ru-RU" dirty="0">
              <a:solidFill>
                <a:schemeClr val="bg1"/>
              </a:solidFill>
              <a:latin typeface="Gotham Pro Black" panose="02000903040000020004" pitchFamily="50" charset="0"/>
              <a:cs typeface="Gotham Pro Black" panose="020009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02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7" y="7937"/>
            <a:ext cx="9144000" cy="1171575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8589702" y="313694"/>
            <a:ext cx="282770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ru-RU" dirty="0">
                <a:ln w="0"/>
                <a:solidFill>
                  <a:srgbClr val="0D459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otham Pro" panose="02000803030000020004" pitchFamily="2" charset="0"/>
                <a:cs typeface="Gotham Pro" panose="02000803030000020004" pitchFamily="2" charset="0"/>
              </a:rPr>
              <a:t>2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63" y="-42664"/>
            <a:ext cx="1021175" cy="1021175"/>
          </a:xfrm>
          <a:prstGeom prst="rect">
            <a:avLst/>
          </a:prstGeom>
        </p:spPr>
      </p:pic>
      <p:sp>
        <p:nvSpPr>
          <p:cNvPr id="2" name="AutoShape 2" descr="https://af12.mail.ru/cgi-bin/readmsg?id=17167918811053184307;0;1;1&amp;mode=attachment&amp;email=bigbr@mail.ru&amp;ct=image%2fpng&amp;cn=%d0%90%d1%84%d0%b8%d1%88%d0%b0%20%d0%98%d0%98.png&amp;cte=bin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4" descr="https://af12.mail.ru/cgi-bin/readmsg?id=17167918811053184307;0;1;1&amp;mode=attachment&amp;email=bigbr@mail.ru&amp;ct=image%2fpng&amp;cn=%d0%90%d1%84%d0%b8%d1%88%d0%b0%20%d0%98%d0%98.png&amp;cte=binar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560" y="15500410"/>
            <a:ext cx="10835463" cy="152301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99575" y="-9554221"/>
            <a:ext cx="3365428" cy="47304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81002" y="352308"/>
            <a:ext cx="6030813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rPr>
              <a:t>Моделирование</a:t>
            </a:r>
            <a:endParaRPr lang="ru-RU" dirty="0">
              <a:solidFill>
                <a:schemeClr val="bg1"/>
              </a:solidFill>
              <a:latin typeface="Gotham Pro Black" panose="02000903040000020004" pitchFamily="50" charset="0"/>
              <a:cs typeface="Gotham Pro Black" panose="02000903040000020004" pitchFamily="50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81002" y="5447749"/>
            <a:ext cx="64204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https://www.netlogoweb.org/launch#https://</a:t>
            </a:r>
            <a:r>
              <a:rPr lang="en-US" dirty="0" smtClean="0">
                <a:hlinkClick r:id="rId5"/>
              </a:rPr>
              <a:t>www.netlogoweb.org/assets/modelslib/Sample%20Models/Biology/Muscle%20Development.nlogo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5122" name="Picture 2" descr="Возможности – инструмент имитационного моделирования AnyLogi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2" y="1439814"/>
            <a:ext cx="3294276" cy="23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1815" y="1467992"/>
            <a:ext cx="1895475" cy="241935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017702" y="434438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www.rockwellautomation.com/en-us/products/software/arena-simulation.html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07975" y="4427222"/>
            <a:ext cx="2616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9"/>
              </a:rPr>
              <a:t>https://www.anylogic.ru</a:t>
            </a:r>
            <a:r>
              <a:rPr lang="en-US" dirty="0" smtClean="0">
                <a:hlinkClick r:id="rId9"/>
              </a:rPr>
              <a:t>/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360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207637" y="1194171"/>
            <a:ext cx="8279593" cy="235422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CCECFF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22596"/>
            <a:ext cx="9144000" cy="1171575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8608938" y="313694"/>
            <a:ext cx="263534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en-US" dirty="0">
                <a:ln w="0"/>
                <a:solidFill>
                  <a:srgbClr val="0D459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otham Pro" panose="02000803030000020004" pitchFamily="2" charset="0"/>
                <a:cs typeface="Gotham Pro" panose="02000803030000020004" pitchFamily="2" charset="0"/>
              </a:rPr>
              <a:t>5</a:t>
            </a:r>
            <a:endParaRPr lang="ru-RU" dirty="0">
              <a:ln w="0"/>
              <a:solidFill>
                <a:srgbClr val="0D459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Gotham Pro" panose="02000803030000020004" pitchFamily="2" charset="0"/>
              <a:cs typeface="Gotham Pro" panose="02000803030000020004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63" y="-42664"/>
            <a:ext cx="1021175" cy="10211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31226" t="19605" r="31750" b="4409"/>
          <a:stretch/>
        </p:blipFill>
        <p:spPr>
          <a:xfrm>
            <a:off x="2625804" y="1905697"/>
            <a:ext cx="3890437" cy="4491307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85639" y="294798"/>
            <a:ext cx="4983943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rPr>
              <a:t>Глубокое обучение (нейросети)</a:t>
            </a:r>
            <a:endParaRPr lang="ru-RU" dirty="0">
              <a:solidFill>
                <a:schemeClr val="bg1"/>
              </a:solidFill>
              <a:latin typeface="Gotham Pro Black" panose="02000903040000020004" pitchFamily="50" charset="0"/>
              <a:cs typeface="Gotham Pro Black" panose="020009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67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2" y="1547646"/>
            <a:ext cx="5089301" cy="249725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212" y="4189145"/>
            <a:ext cx="5223479" cy="21982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72" y="4420973"/>
            <a:ext cx="3546098" cy="206671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231" y="1506844"/>
            <a:ext cx="3092202" cy="234703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7157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26258" y="313695"/>
            <a:ext cx="4983943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rPr>
              <a:t>Анализ техники (нейросети)</a:t>
            </a:r>
            <a:endParaRPr lang="ru-RU" dirty="0">
              <a:solidFill>
                <a:schemeClr val="bg1"/>
              </a:solidFill>
              <a:latin typeface="Gotham Pro Black" panose="02000903040000020004" pitchFamily="50" charset="0"/>
              <a:cs typeface="Gotham Pro Black" panose="020009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4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431227" y="1202565"/>
            <a:ext cx="8279593" cy="235422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CCECFF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715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26258" y="313695"/>
            <a:ext cx="4983943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Gotham Pro Black" panose="02000903040000020004" pitchFamily="50" charset="0"/>
                <a:cs typeface="Gotham Pro Black" panose="02000903040000020004" pitchFamily="50" charset="0"/>
              </a:rPr>
              <a:t>Студенты </a:t>
            </a:r>
            <a:endParaRPr lang="ru-RU" dirty="0">
              <a:solidFill>
                <a:schemeClr val="bg1"/>
              </a:solidFill>
              <a:latin typeface="Gotham Pro Black" panose="02000903040000020004" pitchFamily="50" charset="0"/>
              <a:cs typeface="Gotham Pro Black" panose="02000903040000020004" pitchFamily="50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8608938" y="313694"/>
            <a:ext cx="263534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ru-RU" dirty="0" smtClean="0">
                <a:ln w="0"/>
                <a:solidFill>
                  <a:srgbClr val="0D459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otham Pro" panose="02000803030000020004" pitchFamily="2" charset="0"/>
                <a:cs typeface="Gotham Pro" panose="02000803030000020004" pitchFamily="2" charset="0"/>
              </a:rPr>
              <a:t>7</a:t>
            </a:r>
            <a:endParaRPr lang="ru-RU" dirty="0">
              <a:ln w="0"/>
              <a:solidFill>
                <a:srgbClr val="0D459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Gotham Pro" panose="02000803030000020004" pitchFamily="2" charset="0"/>
              <a:cs typeface="Gotham Pro" panose="02000803030000020004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63" y="-42664"/>
            <a:ext cx="1021175" cy="102117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39" y="2379675"/>
            <a:ext cx="2072820" cy="340186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273" y="2379675"/>
            <a:ext cx="2395936" cy="340186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871" y="2384970"/>
            <a:ext cx="2506990" cy="339656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66095" y="6042999"/>
            <a:ext cx="75041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>
                <a:hlinkClick r:id="rId7"/>
              </a:rPr>
              <a:t>https://github.com/vn322/Netology_DS_course/blob/main/%D0%91%D0%B8%D0%BE%D0%BC%D0%B5%D1%85%D0%B0%D0%BD%D0%B8%D1%87%D0%B5%D1%81%D0%BA%D0%B8%D0%B9_%D0%B0%D0%BD%D0%B0%D0%BB%D0%B8%D0%B7_%D0%B2%D1%8B%D0%BF%D0%BE%D0%BB%D0%BD%D0%B5%D0%BD%D0%B8%D1%8F_%D0%BF%D1%80%D0%B8%D1%91%D0%BC%D0%B0_%D0%A3%D1%87%D0%B8_%D0%9C%D0%B0%D1%82%D0%B0_%</a:t>
            </a:r>
            <a:r>
              <a:rPr lang="en-US" sz="500" dirty="0" smtClean="0">
                <a:hlinkClick r:id="rId7"/>
              </a:rPr>
              <a:t>D0%B2</a:t>
            </a:r>
            <a:r>
              <a:rPr lang="en-US" sz="500" dirty="0">
                <a:hlinkClick r:id="rId7"/>
              </a:rPr>
              <a:t>_%</a:t>
            </a:r>
            <a:r>
              <a:rPr lang="en-US" sz="500" dirty="0" smtClean="0">
                <a:hlinkClick r:id="rId7"/>
              </a:rPr>
              <a:t>D0%B4%D0%B7%D1%8E%D0%B4%D0%BE.ipynb</a:t>
            </a:r>
            <a:endParaRPr lang="ru-RU" sz="1050" dirty="0"/>
          </a:p>
        </p:txBody>
      </p:sp>
    </p:spTree>
    <p:extLst>
      <p:ext uri="{BB962C8B-B14F-4D97-AF65-F5344CB8AC3E}">
        <p14:creationId xmlns:p14="http://schemas.microsoft.com/office/powerpoint/2010/main" val="235136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431227" y="1202565"/>
            <a:ext cx="8279593" cy="235422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CCECFF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71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86227" y="1292205"/>
                <a:ext cx="8120211" cy="841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 smtClean="0">
                    <a:solidFill>
                      <a:srgbClr val="1C51A3"/>
                    </a:solidFill>
                    <a:latin typeface="Gotham Pro Medium" panose="02000603030000020004" pitchFamily="50" charset="0"/>
                    <a:cs typeface="Gotham Pro Medium" panose="02000603030000020004" pitchFamily="50" charset="0"/>
                  </a:rPr>
                  <a:t>Регрессионная модель движения нижних конечностей при выполнении подхвата изнутри (а – полином второй</a:t>
                </a:r>
                <a:r>
                  <a:rPr lang="en-US" sz="1600" b="1" dirty="0" smtClean="0">
                    <a:solidFill>
                      <a:srgbClr val="1C51A3"/>
                    </a:solidFill>
                    <a:latin typeface="Gotham Pro Medium" panose="02000603030000020004" pitchFamily="50" charset="0"/>
                    <a:cs typeface="Gotham Pro Medium" panose="02000603030000020004" pitchFamily="50" charset="0"/>
                  </a:rPr>
                  <a:t> (y </a:t>
                </a:r>
                <a:r>
                  <a:rPr lang="en-US" sz="1600" b="1" dirty="0">
                    <a:solidFill>
                      <a:srgbClr val="1C51A3"/>
                    </a:solidFill>
                    <a:latin typeface="Gotham Pro Medium" panose="02000603030000020004" pitchFamily="50" charset="0"/>
                    <a:cs typeface="Gotham Pro Medium" panose="02000603030000020004" pitchFamily="50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>
                            <a:solidFill>
                              <a:srgbClr val="1C51A3"/>
                            </a:solidFill>
                            <a:latin typeface="Cambria Math" panose="02040503050406030204" pitchFamily="18" charset="0"/>
                            <a:cs typeface="Gotham Pro Medium" panose="02000603030000020004" pitchFamily="50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rgbClr val="1C51A3"/>
                            </a:solidFill>
                            <a:latin typeface="Gotham Pro Medium" panose="02000603030000020004" pitchFamily="50" charset="0"/>
                            <a:cs typeface="Gotham Pro Medium" panose="02000603030000020004" pitchFamily="50" charset="0"/>
                          </a:rPr>
                          <m:t>2.374</m:t>
                        </m:r>
                        <m:r>
                          <m:rPr>
                            <m:nor/>
                          </m:rPr>
                          <a:rPr lang="en-US" sz="1600" b="1" i="1" dirty="0">
                            <a:solidFill>
                              <a:srgbClr val="1C51A3"/>
                            </a:solidFill>
                            <a:latin typeface="Gotham Pro Medium" panose="02000603030000020004" pitchFamily="50" charset="0"/>
                            <a:cs typeface="Gotham Pro Medium" panose="02000603030000020004" pitchFamily="50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rgbClr val="1C51A3"/>
                            </a:solidFill>
                            <a:latin typeface="Gotham Pro Medium" panose="02000603030000020004" pitchFamily="50" charset="0"/>
                            <a:cs typeface="Gotham Pro Medium" panose="02000603030000020004" pitchFamily="50" charset="0"/>
                          </a:rPr>
                          <m:t>−0.013</m:t>
                        </m:r>
                        <m:r>
                          <m:rPr>
                            <m:nor/>
                          </m:rPr>
                          <a:rPr lang="en-US" sz="1600" b="1" i="1" dirty="0">
                            <a:solidFill>
                              <a:srgbClr val="1C51A3"/>
                            </a:solidFill>
                            <a:latin typeface="Gotham Pro Medium" panose="02000603030000020004" pitchFamily="50" charset="0"/>
                            <a:cs typeface="Gotham Pro Medium" panose="02000603030000020004" pitchFamily="50" charset="0"/>
                          </a:rPr>
                          <m:t>x</m:t>
                        </m:r>
                      </m:e>
                      <m:sup>
                        <m:r>
                          <a:rPr lang="en-US" sz="1600" b="1" i="1">
                            <a:solidFill>
                              <a:srgbClr val="1C51A3"/>
                            </a:solidFill>
                            <a:latin typeface="Cambria Math" panose="02040503050406030204" pitchFamily="18" charset="0"/>
                            <a:cs typeface="Gotham Pro Medium" panose="02000603030000020004" pitchFamily="50" charset="0"/>
                          </a:rPr>
                          <m:t>𝟐</m:t>
                        </m:r>
                        <m:r>
                          <a:rPr lang="en-US" sz="1600" b="1" i="1" smtClean="0">
                            <a:solidFill>
                              <a:srgbClr val="1C51A3"/>
                            </a:solidFill>
                            <a:latin typeface="Cambria Math" panose="02040503050406030204" pitchFamily="18" charset="0"/>
                            <a:cs typeface="Gotham Pro Medium" panose="02000603030000020004" pitchFamily="50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sz="1600" b="1" dirty="0">
                    <a:solidFill>
                      <a:srgbClr val="1C51A3"/>
                    </a:solidFill>
                    <a:latin typeface="Gotham Pro Medium" panose="02000603030000020004" pitchFamily="50" charset="0"/>
                    <a:cs typeface="Gotham Pro Medium" panose="02000603030000020004" pitchFamily="50" charset="0"/>
                  </a:rPr>
                  <a:t>; б – полином шестой степени</a:t>
                </a:r>
                <a:r>
                  <a:rPr lang="ru-RU" sz="1600" b="1" dirty="0" smtClean="0">
                    <a:solidFill>
                      <a:srgbClr val="1C51A3"/>
                    </a:solidFill>
                    <a:latin typeface="Gotham Pro Medium" panose="02000603030000020004" pitchFamily="50" charset="0"/>
                    <a:cs typeface="Gotham Pro Medium" panose="02000603030000020004" pitchFamily="50" charset="0"/>
                  </a:rPr>
                  <a:t>)</a:t>
                </a:r>
                <a:endParaRPr lang="ru-RU" sz="1600" b="1" dirty="0">
                  <a:solidFill>
                    <a:srgbClr val="1C51A3"/>
                  </a:solidFill>
                  <a:latin typeface="Gotham Pro Medium" panose="02000603030000020004" pitchFamily="50" charset="0"/>
                  <a:cs typeface="Gotham Pro Medium" panose="02000603030000020004" pitchFamily="50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27" y="1292205"/>
                <a:ext cx="8120211" cy="841256"/>
              </a:xfrm>
              <a:prstGeom prst="rect">
                <a:avLst/>
              </a:prstGeom>
              <a:blipFill>
                <a:blip r:embed="rId3"/>
                <a:stretch>
                  <a:fillRect l="-375" t="-2899" b="-79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/>
          <p:cNvSpPr/>
          <p:nvPr/>
        </p:nvSpPr>
        <p:spPr>
          <a:xfrm>
            <a:off x="8608938" y="313694"/>
            <a:ext cx="263534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ru-RU" dirty="0" smtClean="0">
                <a:ln w="0"/>
                <a:solidFill>
                  <a:srgbClr val="0D459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otham Pro" panose="02000803030000020004" pitchFamily="2" charset="0"/>
                <a:cs typeface="Gotham Pro" panose="02000803030000020004" pitchFamily="2" charset="0"/>
              </a:rPr>
              <a:t>8</a:t>
            </a:r>
            <a:endParaRPr lang="ru-RU" dirty="0">
              <a:ln w="0"/>
              <a:solidFill>
                <a:srgbClr val="0D459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Gotham Pro" panose="02000803030000020004" pitchFamily="2" charset="0"/>
              <a:cs typeface="Gotham Pro" panose="02000803030000020004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63" y="-42664"/>
            <a:ext cx="1021175" cy="1021175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52" y="3252333"/>
            <a:ext cx="3723302" cy="2909872"/>
          </a:xfrm>
          <a:prstGeom prst="rect">
            <a:avLst/>
          </a:prstGeom>
          <a:noFill/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449" y="3217760"/>
            <a:ext cx="4381253" cy="29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7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1358</TotalTime>
  <Words>129</Words>
  <Application>Microsoft Office PowerPoint</Application>
  <PresentationFormat>Экран (4:3)</PresentationFormat>
  <Paragraphs>33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Gotham Pro</vt:lpstr>
      <vt:lpstr>Gotham Pro Black</vt:lpstr>
      <vt:lpstr>Gotham Pro 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77</cp:revision>
  <dcterms:created xsi:type="dcterms:W3CDTF">2019-11-13T12:28:12Z</dcterms:created>
  <dcterms:modified xsi:type="dcterms:W3CDTF">2024-05-28T08:26:17Z</dcterms:modified>
</cp:coreProperties>
</file>